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318" r:id="rId4"/>
    <p:sldId id="347" r:id="rId5"/>
    <p:sldId id="350" r:id="rId6"/>
    <p:sldId id="348" r:id="rId7"/>
    <p:sldId id="349" r:id="rId8"/>
    <p:sldId id="351" r:id="rId9"/>
    <p:sldId id="352" r:id="rId10"/>
    <p:sldId id="353" r:id="rId11"/>
    <p:sldId id="354" r:id="rId12"/>
    <p:sldId id="357" r:id="rId13"/>
    <p:sldId id="360" r:id="rId14"/>
    <p:sldId id="356" r:id="rId15"/>
    <p:sldId id="358" r:id="rId16"/>
    <p:sldId id="345" r:id="rId17"/>
    <p:sldId id="346" r:id="rId18"/>
    <p:sldId id="310" r:id="rId19"/>
    <p:sldId id="260" r:id="rId20"/>
    <p:sldId id="261" r:id="rId21"/>
    <p:sldId id="319" r:id="rId22"/>
    <p:sldId id="331" r:id="rId23"/>
    <p:sldId id="267" r:id="rId24"/>
    <p:sldId id="332" r:id="rId25"/>
    <p:sldId id="325" r:id="rId26"/>
    <p:sldId id="333" r:id="rId27"/>
    <p:sldId id="329" r:id="rId28"/>
    <p:sldId id="262" r:id="rId29"/>
    <p:sldId id="323" r:id="rId30"/>
    <p:sldId id="324" r:id="rId31"/>
    <p:sldId id="334" r:id="rId32"/>
    <p:sldId id="322" r:id="rId33"/>
    <p:sldId id="335" r:id="rId34"/>
    <p:sldId id="269" r:id="rId35"/>
    <p:sldId id="320" r:id="rId36"/>
    <p:sldId id="271" r:id="rId37"/>
    <p:sldId id="337" r:id="rId38"/>
    <p:sldId id="301" r:id="rId39"/>
    <p:sldId id="338" r:id="rId40"/>
    <p:sldId id="359" r:id="rId41"/>
    <p:sldId id="330" r:id="rId42"/>
    <p:sldId id="326" r:id="rId43"/>
    <p:sldId id="339" r:id="rId44"/>
    <p:sldId id="298" r:id="rId45"/>
    <p:sldId id="328" r:id="rId46"/>
    <p:sldId id="293" r:id="rId47"/>
    <p:sldId id="276" r:id="rId48"/>
    <p:sldId id="296" r:id="rId49"/>
    <p:sldId id="341" r:id="rId50"/>
    <p:sldId id="307" r:id="rId51"/>
    <p:sldId id="311" r:id="rId52"/>
    <p:sldId id="312" r:id="rId53"/>
    <p:sldId id="344" r:id="rId54"/>
    <p:sldId id="317" r:id="rId55"/>
    <p:sldId id="316" r:id="rId56"/>
    <p:sldId id="299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zzigoni, Jeannine" initials="PJ" lastIdx="8" clrIdx="0">
    <p:extLst>
      <p:ext uri="{19B8F6BF-5375-455C-9EA6-DF929625EA0E}">
        <p15:presenceInfo xmlns:p15="http://schemas.microsoft.com/office/powerpoint/2012/main" userId="S::jpizzigo@doe.nj.gov::738e6db8-55cd-4846-be20-d2200c56fd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7D954C-31FB-4735-A6B3-34AA7E239DD7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55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6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9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8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9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5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5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7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7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4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2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17D954C-31FB-4735-A6B3-34AA7E239DD7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5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j.gov/education/ethics/fds/index.s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chool.ethics@doe.nj.gov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room6.doe.state.nj.us/schoolethics/login-officials" TargetMode="External"/><Relationship Id="rId2" Type="http://schemas.openxmlformats.org/officeDocument/2006/relationships/hyperlink" Target="https://homeroom6.doe.state.nj.us/schoolethics/login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room6.doe.state.nj.us/schoolethics/login-officials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room6.doe.state.nj.us/schoolethics/login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education/ethics/fds/index.shtml" TargetMode="External"/><Relationship Id="rId2" Type="http://schemas.openxmlformats.org/officeDocument/2006/relationships/hyperlink" Target="mailto:school.ethics@doe.nj.gov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>
            <a:extLst>
              <a:ext uri="{FF2B5EF4-FFF2-40B4-BE49-F238E27FC236}">
                <a16:creationId xmlns:a16="http://schemas.microsoft.com/office/drawing/2014/main" id="{56D6273C-3B0C-467E-B2F1-0EC0DFFAF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21F8F60E-72DE-4D3E-BF20-B3B4294CB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46887"/>
            <a:ext cx="731469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B5CBC3F9-8258-4152-846F-6D3E890E0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3843" y="4005950"/>
            <a:ext cx="531902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2">
            <a:extLst>
              <a:ext uri="{FF2B5EF4-FFF2-40B4-BE49-F238E27FC236}">
                <a16:creationId xmlns:a16="http://schemas.microsoft.com/office/drawing/2014/main" id="{B917F289-8C4B-46F5-B5E0-C41C26C44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5D5CE-C843-4465-A2E0-420416E6E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3553" y="893398"/>
            <a:ext cx="6019601" cy="3187208"/>
          </a:xfrm>
        </p:spPr>
        <p:txBody>
          <a:bodyPr>
            <a:normAutofit fontScale="90000"/>
          </a:bodyPr>
          <a:lstStyle/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Ethics Commission</a:t>
            </a:r>
            <a:br>
              <a:rPr lang="en-US" sz="5600" dirty="0"/>
            </a:br>
            <a:br>
              <a:rPr lang="en-US" sz="5600" dirty="0"/>
            </a:br>
            <a:endParaRPr lang="en-US" sz="5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F72868-6403-4FD4-BE2D-01E09A08C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3933" y="4141784"/>
            <a:ext cx="5958841" cy="1388165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Administrator/Board Secretary Review and Approval of 2025 Personal/Relative and Financial Disclosure Statements (Disclosure Statements)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2, 2025</a:t>
            </a:r>
          </a:p>
        </p:txBody>
      </p:sp>
      <p:pic>
        <p:nvPicPr>
          <p:cNvPr id="7" name="Picture 6" descr="Logo: State of New Jersey, Department of Education.">
            <a:extLst>
              <a:ext uri="{FF2B5EF4-FFF2-40B4-BE49-F238E27FC236}">
                <a16:creationId xmlns:a16="http://schemas.microsoft.com/office/drawing/2014/main" id="{9658B039-E4AE-494C-8A11-5100C7929C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5" y="1860302"/>
            <a:ext cx="3135414" cy="31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BC046F-708D-0D4B-49AF-86A9F846A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5"/>
            <a:ext cx="12192000" cy="6343650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BCED93A7-5FA4-5EB6-2E41-5BD80052378D}"/>
              </a:ext>
            </a:extLst>
          </p:cNvPr>
          <p:cNvSpPr/>
          <p:nvPr/>
        </p:nvSpPr>
        <p:spPr>
          <a:xfrm>
            <a:off x="9459565" y="2944368"/>
            <a:ext cx="812480" cy="3714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84C38BA5-A63D-A473-0D90-58616EC074DD}"/>
              </a:ext>
            </a:extLst>
          </p:cNvPr>
          <p:cNvSpPr/>
          <p:nvPr/>
        </p:nvSpPr>
        <p:spPr>
          <a:xfrm>
            <a:off x="9459565" y="3635260"/>
            <a:ext cx="978408" cy="3714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6269961F-F3BF-557C-0FAB-CDCC181070C7}"/>
              </a:ext>
            </a:extLst>
          </p:cNvPr>
          <p:cNvSpPr/>
          <p:nvPr/>
        </p:nvSpPr>
        <p:spPr>
          <a:xfrm>
            <a:off x="9552144" y="4301470"/>
            <a:ext cx="978408" cy="3714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F3E9A2B5-F012-1A10-2EA8-BD0FE44A8A7F}"/>
              </a:ext>
            </a:extLst>
          </p:cNvPr>
          <p:cNvSpPr/>
          <p:nvPr/>
        </p:nvSpPr>
        <p:spPr>
          <a:xfrm>
            <a:off x="9459565" y="5006516"/>
            <a:ext cx="978408" cy="3714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51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6889E9-F8AD-8E25-3CB5-41237EB08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5"/>
            <a:ext cx="12192000" cy="6343650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6027BEA0-EBE6-2E01-C048-8CFAC522EF99}"/>
              </a:ext>
            </a:extLst>
          </p:cNvPr>
          <p:cNvSpPr/>
          <p:nvPr/>
        </p:nvSpPr>
        <p:spPr>
          <a:xfrm>
            <a:off x="6962574" y="3029583"/>
            <a:ext cx="978408" cy="3714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AA49D44F-6B39-3292-AEE0-46C8C589E74D}"/>
              </a:ext>
            </a:extLst>
          </p:cNvPr>
          <p:cNvSpPr/>
          <p:nvPr/>
        </p:nvSpPr>
        <p:spPr>
          <a:xfrm>
            <a:off x="6962574" y="3676606"/>
            <a:ext cx="1294448" cy="3714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30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419449" y="1542903"/>
            <a:ext cx="1122447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Reminder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Once PINs have been generated, it is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secretary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each school official with their PIN. 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emails for board secretaries to send to school officials are available on the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Commission’s website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(“2024 Instructions For Filing Disclosure Statements,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Exhibit 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”). </a:t>
            </a: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81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all school officials have been entered on the list, the board secretary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certify and date the list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(at the bottom of the page), and then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(at the top of the page).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Reminder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Once the list has been submitted, new school officials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be added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school official needs to be added after the list has been submitted, please contact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school.ethics@doe.nj.gov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assistance.</a:t>
            </a: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37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BF1A3-D65C-49FF-A3FE-99E7E547D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26" y="2006717"/>
            <a:ext cx="11005614" cy="1905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EB25A33-68DA-4FF3-B729-BF9CA5AE0B8F}"/>
              </a:ext>
            </a:extLst>
          </p:cNvPr>
          <p:cNvSpPr/>
          <p:nvPr/>
        </p:nvSpPr>
        <p:spPr>
          <a:xfrm flipH="1">
            <a:off x="2436674" y="3281385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FCDFADC-24D5-4777-BC62-9FACF8B8736A}"/>
              </a:ext>
            </a:extLst>
          </p:cNvPr>
          <p:cNvSpPr/>
          <p:nvPr/>
        </p:nvSpPr>
        <p:spPr>
          <a:xfrm flipH="1">
            <a:off x="6956407" y="3281385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15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8859C-94DA-67ED-C394-D80C01286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5"/>
            <a:ext cx="12192000" cy="634365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9AF16EF-B661-2096-EA39-18A5CA6D584F}"/>
              </a:ext>
            </a:extLst>
          </p:cNvPr>
          <p:cNvSpPr/>
          <p:nvPr/>
        </p:nvSpPr>
        <p:spPr>
          <a:xfrm>
            <a:off x="1091522" y="1843918"/>
            <a:ext cx="1190205" cy="35235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8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C15D2-4D2A-454B-9DD7-E0623A892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Accessing and viewing Disclosure Statements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19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list has been populated, board secretaries can: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the status of each school official’s Disclosure Statements;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Approve a school official’s Disclosure Statements;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a school official’s Disclosure Statements.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96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D1F233-6038-439A-80DF-6144618E4AC1}"/>
              </a:ext>
            </a:extLst>
          </p:cNvPr>
          <p:cNvSpPr txBox="1"/>
          <p:nvPr/>
        </p:nvSpPr>
        <p:spPr>
          <a:xfrm>
            <a:off x="538018" y="535900"/>
            <a:ext cx="1111596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for Status of Disclosure Statements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Started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The Disclosure Statements have not been started.</a:t>
            </a:r>
          </a:p>
          <a:p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Progress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The Disclosure Statements have been started, but have not been submitted by the school official to the board secretary.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The Disclosure Statements have been submitted by the school official, and are pending board secretary review.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Reviewed by Board Secretary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The Disclosure Statements have been reviewed by the board secretary, and are pending County Office/SEC review.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The Disclosure Statements have been approved by the County Office/SEC.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18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6DDE4A-7D21-47D7-80BF-6024FCF63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Approving disclosure statements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979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C15D2-4D2A-454B-9DD7-E0623A892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Populating the list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257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7E81D-451C-4F10-9CF5-E06D2ABC585A}"/>
              </a:ext>
            </a:extLst>
          </p:cNvPr>
          <p:cNvSpPr txBox="1"/>
          <p:nvPr/>
        </p:nvSpPr>
        <p:spPr>
          <a:xfrm>
            <a:off x="1711354" y="2063692"/>
            <a:ext cx="9001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EB34D-0161-4C8B-8CC8-42967A7A581F}"/>
              </a:ext>
            </a:extLst>
          </p:cNvPr>
          <p:cNvSpPr txBox="1"/>
          <p:nvPr/>
        </p:nvSpPr>
        <p:spPr>
          <a:xfrm>
            <a:off x="892379" y="1971358"/>
            <a:ext cx="106965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 school official has uploaded and submitted his/her Disclosure Statements, the school official’s status will appear (in the list) as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for the board secretary to approve each filing, please do the following: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“Submitted” status of a school official.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 can filter the filing list by checking the “submitted” status.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58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7E81D-451C-4F10-9CF5-E06D2ABC585A}"/>
              </a:ext>
            </a:extLst>
          </p:cNvPr>
          <p:cNvSpPr txBox="1"/>
          <p:nvPr/>
        </p:nvSpPr>
        <p:spPr>
          <a:xfrm>
            <a:off x="1711354" y="2063692"/>
            <a:ext cx="9001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F3365-BDB8-9407-6588-BD633DA07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57" y="307649"/>
            <a:ext cx="11613736" cy="6289704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3EFC7726-5923-1DFB-6D03-958ABC4A43E2}"/>
              </a:ext>
            </a:extLst>
          </p:cNvPr>
          <p:cNvSpPr/>
          <p:nvPr/>
        </p:nvSpPr>
        <p:spPr>
          <a:xfrm>
            <a:off x="7315200" y="5187297"/>
            <a:ext cx="45719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551D2830-E18B-E953-4B0E-2E670C5C4FCC}"/>
              </a:ext>
            </a:extLst>
          </p:cNvPr>
          <p:cNvSpPr/>
          <p:nvPr/>
        </p:nvSpPr>
        <p:spPr>
          <a:xfrm>
            <a:off x="6825996" y="4967840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89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7E81D-451C-4F10-9CF5-E06D2ABC585A}"/>
              </a:ext>
            </a:extLst>
          </p:cNvPr>
          <p:cNvSpPr txBox="1"/>
          <p:nvPr/>
        </p:nvSpPr>
        <p:spPr>
          <a:xfrm>
            <a:off x="1711354" y="2063692"/>
            <a:ext cx="90013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EB34D-0161-4C8B-8CC8-42967A7A581F}"/>
              </a:ext>
            </a:extLst>
          </p:cNvPr>
          <p:cNvSpPr txBox="1"/>
          <p:nvPr/>
        </p:nvSpPr>
        <p:spPr>
          <a:xfrm>
            <a:off x="925935" y="2063692"/>
            <a:ext cx="10696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view a school official’s Disclosure Statements,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Uploaded Disclosure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2865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93C4F0-11AB-DA53-AA21-B1C9F2768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5"/>
            <a:ext cx="12192000" cy="6343650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BA2582C3-2B6E-4328-3CE6-1BDF9C760B3C}"/>
              </a:ext>
            </a:extLst>
          </p:cNvPr>
          <p:cNvSpPr/>
          <p:nvPr/>
        </p:nvSpPr>
        <p:spPr>
          <a:xfrm>
            <a:off x="9588381" y="2333002"/>
            <a:ext cx="1358782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2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7E81D-451C-4F10-9CF5-E06D2ABC585A}"/>
              </a:ext>
            </a:extLst>
          </p:cNvPr>
          <p:cNvSpPr txBox="1"/>
          <p:nvPr/>
        </p:nvSpPr>
        <p:spPr>
          <a:xfrm>
            <a:off x="1711354" y="2063692"/>
            <a:ext cx="9001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EB34D-0161-4C8B-8CC8-42967A7A581F}"/>
              </a:ext>
            </a:extLst>
          </p:cNvPr>
          <p:cNvSpPr txBox="1"/>
          <p:nvPr/>
        </p:nvSpPr>
        <p:spPr>
          <a:xfrm>
            <a:off x="863759" y="2459504"/>
            <a:ext cx="10696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after reviewing a school official’s Disclosure Statements, the board secretary determines they are complete,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to SEC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80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6EF967-1C7A-E123-659B-7A69BF11A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84" y="427288"/>
            <a:ext cx="11297541" cy="619917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65949D1-BAF9-2B3E-A13C-34A914FF4F7C}"/>
              </a:ext>
            </a:extLst>
          </p:cNvPr>
          <p:cNvSpPr/>
          <p:nvPr/>
        </p:nvSpPr>
        <p:spPr>
          <a:xfrm>
            <a:off x="-562513" y="1880074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08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7E81D-451C-4F10-9CF5-E06D2ABC585A}"/>
              </a:ext>
            </a:extLst>
          </p:cNvPr>
          <p:cNvSpPr txBox="1"/>
          <p:nvPr/>
        </p:nvSpPr>
        <p:spPr>
          <a:xfrm>
            <a:off x="1711354" y="2063692"/>
            <a:ext cx="9001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EB34D-0161-4C8B-8CC8-42967A7A581F}"/>
              </a:ext>
            </a:extLst>
          </p:cNvPr>
          <p:cNvSpPr txBox="1"/>
          <p:nvPr/>
        </p:nvSpPr>
        <p:spPr>
          <a:xfrm>
            <a:off x="863759" y="2416466"/>
            <a:ext cx="106965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board secretary clicks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to SEC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there is nothing further for the board secretary to do, and the Disclosure Statements will be pending County Office/SEC review.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that, after the board secretary clicks “Submit to SEC,” the filing status of the school official changes 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“Reviewed by Board Secretary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5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096A9-8742-CF69-05FB-E48B6E186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61" y="287404"/>
            <a:ext cx="11405937" cy="6283191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FED32D4C-9BB6-677F-B386-677157F1BF8F}"/>
              </a:ext>
            </a:extLst>
          </p:cNvPr>
          <p:cNvSpPr/>
          <p:nvPr/>
        </p:nvSpPr>
        <p:spPr>
          <a:xfrm>
            <a:off x="7369803" y="4900609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94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47265-0A5F-4A6D-98DC-19658DE76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RETURNING DISCLOSURE STATEMENTS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379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9F140A-2C28-4291-A673-BF0E8B616285}"/>
              </a:ext>
            </a:extLst>
          </p:cNvPr>
          <p:cNvSpPr txBox="1"/>
          <p:nvPr/>
        </p:nvSpPr>
        <p:spPr>
          <a:xfrm>
            <a:off x="486561" y="335845"/>
            <a:ext cx="11224469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after reviewing a school official’s Disclosure Statements, the board secretary determines there are errors requiring the return of the Disclosure Statements to a school official, please do the following: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reason(s) for returning the filing.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pre-populated reasons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returning the Disclosure Statements:   information from a previous filing not included; missing information; not certified; unanswered question; and requested by official.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extent there may be another reason(s) for returning the filing, there is a text box for the board secretary to include a narrative/detailed explanation.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board secretary does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 a reason(s) for returning the Disclosure Statements, an error message will appear.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Although the school official will be able to view the notes/reasons for return of his/her filing, the school official does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automatically receive a notification that his/her filing has been returned. Therefore, it is recommended that, before the board secretary clicks “Return to Official,” he/she should send an email to the school official advising of the impending return.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2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483765" y="1367496"/>
            <a:ext cx="1122447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log-in page for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administrators/board secretaries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(board secretaries) is: </a:t>
            </a:r>
          </a:p>
          <a:p>
            <a:r>
              <a:rPr lang="en-US" sz="2400" b="0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https://homeroom6.doe.state.nj.us/schoolethics/login</a:t>
            </a:r>
            <a:endParaRPr lang="en-US" sz="2400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u="sng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u="sng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reminder, the log-in page for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officials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is: </a:t>
            </a:r>
          </a:p>
          <a:p>
            <a:r>
              <a:rPr lang="en-US" sz="2400" b="0" i="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https://homeroom6.doe.state.nj.us/schoolethics/login-officials</a:t>
            </a:r>
            <a:endParaRPr lang="en-US" sz="2400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56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9F531C-680C-8C1A-856D-F274DA775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84" y="427288"/>
            <a:ext cx="11297541" cy="619917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865567A-D238-8EFB-D4CF-D79D60BE333B}"/>
              </a:ext>
            </a:extLst>
          </p:cNvPr>
          <p:cNvSpPr/>
          <p:nvPr/>
        </p:nvSpPr>
        <p:spPr>
          <a:xfrm>
            <a:off x="-489204" y="3284558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40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9F140A-2C28-4291-A673-BF0E8B616285}"/>
              </a:ext>
            </a:extLst>
          </p:cNvPr>
          <p:cNvSpPr txBox="1"/>
          <p:nvPr/>
        </p:nvSpPr>
        <p:spPr>
          <a:xfrm>
            <a:off x="721453" y="2542150"/>
            <a:ext cx="112244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Next, click “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Official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94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3AFE5D-9A81-A6AA-9383-D95FC702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51" y="401650"/>
            <a:ext cx="11297541" cy="6199173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78281B8D-63EE-EDB5-A177-3D440BD9DADE}"/>
              </a:ext>
            </a:extLst>
          </p:cNvPr>
          <p:cNvSpPr/>
          <p:nvPr/>
        </p:nvSpPr>
        <p:spPr>
          <a:xfrm>
            <a:off x="2281728" y="1871529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57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9F140A-2C28-4291-A673-BF0E8B616285}"/>
              </a:ext>
            </a:extLst>
          </p:cNvPr>
          <p:cNvSpPr txBox="1"/>
          <p:nvPr/>
        </p:nvSpPr>
        <p:spPr>
          <a:xfrm>
            <a:off x="483765" y="1921364"/>
            <a:ext cx="11224469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board secretary clicks “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Official,”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nothing further for the board secretary to do in the system. However, the board secretary should notify the school official that their filing has been returned for correction. 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that, after the board secretary clicks “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Official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the filing status of the school official (on the list of school officials) changes to “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Returned to Official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06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BE939D-F2FA-A964-DF27-A67B7F278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8" y="324739"/>
            <a:ext cx="11502639" cy="6195701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C9C3F43C-E335-2118-0E95-25C62A91E108}"/>
              </a:ext>
            </a:extLst>
          </p:cNvPr>
          <p:cNvSpPr/>
          <p:nvPr/>
        </p:nvSpPr>
        <p:spPr>
          <a:xfrm>
            <a:off x="7272472" y="2886684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45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91011-96AE-49DF-943B-4B5FE06213BE}"/>
              </a:ext>
            </a:extLst>
          </p:cNvPr>
          <p:cNvSpPr txBox="1"/>
          <p:nvPr/>
        </p:nvSpPr>
        <p:spPr>
          <a:xfrm>
            <a:off x="460389" y="1312882"/>
            <a:ext cx="111537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school official will need to log-in to the electronic filing system to view the errors associated with his/her filing (</a:t>
            </a:r>
            <a:r>
              <a:rPr lang="en-US" sz="2400" b="0" i="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https://homeroom6.doe.state.nj.us/schoolethics/login-officials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school official logs-in, he/she can download the document that was previously submitted, and make the necessary corrections to the Disclosure Statements.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corrections are made to the Disclosure Statements, the school official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save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version of the Disclosure Statements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8194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2AD0E5-50C2-4234-ADFB-3C613C8D4206}"/>
              </a:ext>
            </a:extLst>
          </p:cNvPr>
          <p:cNvSpPr txBox="1"/>
          <p:nvPr/>
        </p:nvSpPr>
        <p:spPr>
          <a:xfrm>
            <a:off x="9743069" y="976155"/>
            <a:ext cx="18791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clicking this link, the school official can view the document submitted previously, and can make the necessary corrections.</a:t>
            </a:r>
          </a:p>
          <a:p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new version of the document will need to be saved to the school official’s computer.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732754-D730-57EE-CE28-A4F21AD81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15" y="418743"/>
            <a:ext cx="9367054" cy="6050423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F855574F-CCC3-7E7B-5954-7D0693199C0C}"/>
              </a:ext>
            </a:extLst>
          </p:cNvPr>
          <p:cNvSpPr/>
          <p:nvPr/>
        </p:nvSpPr>
        <p:spPr>
          <a:xfrm>
            <a:off x="7802310" y="2820112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45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91011-96AE-49DF-943B-4B5FE06213BE}"/>
              </a:ext>
            </a:extLst>
          </p:cNvPr>
          <p:cNvSpPr txBox="1"/>
          <p:nvPr/>
        </p:nvSpPr>
        <p:spPr>
          <a:xfrm>
            <a:off x="519112" y="1556163"/>
            <a:ext cx="111537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corrections have been made and the file saved, the school official must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File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9957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5F1477-72FA-FA6B-BA1F-FB7722476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673768"/>
            <a:ext cx="11300059" cy="595593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364AD11-6D21-35B6-EDB1-1D1F1F083214}"/>
              </a:ext>
            </a:extLst>
          </p:cNvPr>
          <p:cNvSpPr/>
          <p:nvPr/>
        </p:nvSpPr>
        <p:spPr>
          <a:xfrm>
            <a:off x="-489204" y="3050849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02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91011-96AE-49DF-943B-4B5FE06213BE}"/>
              </a:ext>
            </a:extLst>
          </p:cNvPr>
          <p:cNvSpPr txBox="1"/>
          <p:nvPr/>
        </p:nvSpPr>
        <p:spPr>
          <a:xfrm>
            <a:off x="592918" y="1580992"/>
            <a:ext cx="1115377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school official selects a file (the corrected version of his/her completed Disclosure Statements), the school official must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 The file name will then appear next to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File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school official must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Upload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file was uploaded successfully, the screen will indicate,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Upload successful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79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483765" y="858989"/>
            <a:ext cx="1122447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logged in to the system, board secretaries can add school officials to their 2025 “Filing list.”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officials can be added by either: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them from a previous list; or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	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 new school official.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adding a new school official, remember to include the school official’s first name, middle name (if applicable), last name, “role” (e.g., Administrator, Board Member, or Board Secretary), and their email address.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13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F1495D-1581-49CA-8C18-6F14432D9629}"/>
              </a:ext>
            </a:extLst>
          </p:cNvPr>
          <p:cNvSpPr txBox="1"/>
          <p:nvPr/>
        </p:nvSpPr>
        <p:spPr>
          <a:xfrm>
            <a:off x="402515" y="2629909"/>
            <a:ext cx="10246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file name will appear next to “Choose File”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633A14-1446-2941-D163-3E2DBC950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780" y="314058"/>
            <a:ext cx="10430705" cy="6229884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EBA59FA-A228-176F-CA6D-DF94F978738B}"/>
              </a:ext>
            </a:extLst>
          </p:cNvPr>
          <p:cNvSpPr/>
          <p:nvPr/>
        </p:nvSpPr>
        <p:spPr>
          <a:xfrm>
            <a:off x="3973794" y="3033757"/>
            <a:ext cx="45719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D34FABE8-34B5-2438-22D8-8CDAA3F23EBD}"/>
              </a:ext>
            </a:extLst>
          </p:cNvPr>
          <p:cNvSpPr/>
          <p:nvPr/>
        </p:nvSpPr>
        <p:spPr>
          <a:xfrm>
            <a:off x="3041105" y="2837160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7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F1495D-1581-49CA-8C18-6F14432D9629}"/>
              </a:ext>
            </a:extLst>
          </p:cNvPr>
          <p:cNvSpPr txBox="1"/>
          <p:nvPr/>
        </p:nvSpPr>
        <p:spPr>
          <a:xfrm>
            <a:off x="402515" y="2629909"/>
            <a:ext cx="1024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file must be uploaded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C7171-5A15-D07A-3BB9-582CE46BE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148" y="382424"/>
            <a:ext cx="10362337" cy="6093151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3464001C-D160-8E6F-F66B-110B3A5A67BB}"/>
              </a:ext>
            </a:extLst>
          </p:cNvPr>
          <p:cNvSpPr/>
          <p:nvPr/>
        </p:nvSpPr>
        <p:spPr>
          <a:xfrm>
            <a:off x="2153541" y="3068607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21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FDCD2F-A8D6-959A-20F7-8E433A448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26" y="333285"/>
            <a:ext cx="11374453" cy="6135881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5D162749-39C1-9431-121A-F79C0E03BA56}"/>
              </a:ext>
            </a:extLst>
          </p:cNvPr>
          <p:cNvSpPr/>
          <p:nvPr/>
        </p:nvSpPr>
        <p:spPr>
          <a:xfrm>
            <a:off x="5190145" y="2774349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36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91011-96AE-49DF-943B-4B5FE06213BE}"/>
              </a:ext>
            </a:extLst>
          </p:cNvPr>
          <p:cNvSpPr txBox="1"/>
          <p:nvPr/>
        </p:nvSpPr>
        <p:spPr>
          <a:xfrm>
            <a:off x="519112" y="1556162"/>
            <a:ext cx="1115377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uploaded successfully, the school official must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that, once the school official clicks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the filing status of the school official (on the list of school officials) changes to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and is again pending board secretary review.</a:t>
            </a:r>
          </a:p>
          <a:p>
            <a:pPr algn="ctr"/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7251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39586C-C6FF-7E5A-4EAA-4665B3112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81" y="416607"/>
            <a:ext cx="11357362" cy="6024786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1E65BC0-EB0F-E5D7-BE07-ADE5983C4178}"/>
              </a:ext>
            </a:extLst>
          </p:cNvPr>
          <p:cNvSpPr/>
          <p:nvPr/>
        </p:nvSpPr>
        <p:spPr>
          <a:xfrm>
            <a:off x="-534027" y="1837345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8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91011-96AE-49DF-943B-4B5FE06213BE}"/>
              </a:ext>
            </a:extLst>
          </p:cNvPr>
          <p:cNvSpPr txBox="1"/>
          <p:nvPr/>
        </p:nvSpPr>
        <p:spPr>
          <a:xfrm>
            <a:off x="519112" y="1346439"/>
            <a:ext cx="1115377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school official resubmits his/her Disclosure Statements, the board secretary must re-review the filing.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Disclosure Statements still contain errors, the board secretary should repeat the procedures set forth in this section.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Disclosure Statements are complete, the board secretary should approve the filing by following the steps outlined in “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Approving Disclosure Statements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7756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74F36-B2B5-433B-834C-2FEF0CBD5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6" y="863364"/>
            <a:ext cx="6708491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Submitting disclosure statements </a:t>
            </a:r>
            <a:r>
              <a:rPr lang="en-US" sz="5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</a:t>
            </a:r>
            <a:r>
              <a:rPr 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school official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958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17506E-FB66-44F7-A801-98A96A51EB73}"/>
              </a:ext>
            </a:extLst>
          </p:cNvPr>
          <p:cNvSpPr txBox="1"/>
          <p:nvPr/>
        </p:nvSpPr>
        <p:spPr>
          <a:xfrm>
            <a:off x="792366" y="1479580"/>
            <a:ext cx="107918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for whatever reason, a school official is unable to submit his/her Disclosure Statements through the electronic filing system, the board secretary may,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requested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submit a school official’s completed Disclosure Statements as follows: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board secretary’s log-in page (</a:t>
            </a:r>
            <a:r>
              <a:rPr lang="en-US" sz="2400" b="0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https://homeroom6.doe.state.nj.us/schoolethics/login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click on the “Not Started” or “In Progress” status of the school official’s Disclosure Statements.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137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B25CF9-DBB2-FF23-5BFD-E2DB3A9B6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385011"/>
            <a:ext cx="11492564" cy="613543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24306C52-1B16-4A77-09CB-FD06B983F32A}"/>
              </a:ext>
            </a:extLst>
          </p:cNvPr>
          <p:cNvSpPr/>
          <p:nvPr/>
        </p:nvSpPr>
        <p:spPr>
          <a:xfrm>
            <a:off x="6870819" y="3597780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419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17506E-FB66-44F7-A801-98A96A51EB73}"/>
              </a:ext>
            </a:extLst>
          </p:cNvPr>
          <p:cNvSpPr txBox="1"/>
          <p:nvPr/>
        </p:nvSpPr>
        <p:spPr>
          <a:xfrm>
            <a:off x="700087" y="347067"/>
            <a:ext cx="107918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File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board secretary has selected a file (the PDF version of the school official’s completed Disclosure Statements),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 The file name will then appear next to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File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board secretary 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check the box that states, “Official approved upload on their behalf.”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box is checked,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Upload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file was uploaded successfully, the screen will indicate,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Upload successful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483765" y="535900"/>
            <a:ext cx="1122447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adding a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school official, please remember to include: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The correct spelling of the school official’s first name;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The correct spelling of the school official’s middle name (if applicable);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The correct spelling of the school official’s last name;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The school official’s “role” (e.g., Administrator, Board Member, or Board Secretary);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A current/valid email address for the school official;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 The start date of the school official’s employment/term.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027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25821-9833-E42A-40D7-1B098488C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57" y="307649"/>
            <a:ext cx="11417181" cy="607723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F874EF37-14AF-0F27-25EB-226BB094DE60}"/>
              </a:ext>
            </a:extLst>
          </p:cNvPr>
          <p:cNvSpPr/>
          <p:nvPr/>
        </p:nvSpPr>
        <p:spPr>
          <a:xfrm>
            <a:off x="1991169" y="2409913"/>
            <a:ext cx="978408" cy="3418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860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03E6AF-963D-B985-3AD8-8B88833EF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8" y="365760"/>
            <a:ext cx="11521441" cy="6150544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3CBC716D-3288-D686-880A-3EC17062D0FE}"/>
              </a:ext>
            </a:extLst>
          </p:cNvPr>
          <p:cNvSpPr/>
          <p:nvPr/>
        </p:nvSpPr>
        <p:spPr>
          <a:xfrm>
            <a:off x="2074379" y="2528387"/>
            <a:ext cx="978408" cy="30881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616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02483E-43EF-C449-AF53-6159A110F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94" y="444381"/>
            <a:ext cx="11494094" cy="6118789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9F8F316F-4DF8-0864-383D-0C2709EE2D89}"/>
              </a:ext>
            </a:extLst>
          </p:cNvPr>
          <p:cNvSpPr/>
          <p:nvPr/>
        </p:nvSpPr>
        <p:spPr>
          <a:xfrm>
            <a:off x="5084833" y="2418459"/>
            <a:ext cx="978408" cy="30764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8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17506E-FB66-44F7-A801-98A96A51EB73}"/>
              </a:ext>
            </a:extLst>
          </p:cNvPr>
          <p:cNvSpPr txBox="1"/>
          <p:nvPr/>
        </p:nvSpPr>
        <p:spPr>
          <a:xfrm>
            <a:off x="700087" y="1563470"/>
            <a:ext cx="107918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uploaded successfully,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to SEC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board secretary clicks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to SEC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there is nothing further for the board secretary to do, and the Disclosure Statements will be pending County Office/SEC review.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that, after the board secretary clicks “Submit to SEC,” the filing status of the school official (on the list of school officials) changes to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Reviewed by Board Secretary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38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64F044-ADE0-5C90-862B-BA980C684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56" y="341831"/>
            <a:ext cx="11622281" cy="6144427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B726B037-52DC-1E97-68E5-7CAD52693551}"/>
              </a:ext>
            </a:extLst>
          </p:cNvPr>
          <p:cNvSpPr/>
          <p:nvPr/>
        </p:nvSpPr>
        <p:spPr>
          <a:xfrm>
            <a:off x="1034041" y="1777524"/>
            <a:ext cx="1153682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699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B157C0-83FF-CE3A-1F8C-500C44529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12" y="327259"/>
            <a:ext cx="11473313" cy="6169794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8D01F562-675B-03C7-0FC0-B99CD56B7612}"/>
              </a:ext>
            </a:extLst>
          </p:cNvPr>
          <p:cNvSpPr/>
          <p:nvPr/>
        </p:nvSpPr>
        <p:spPr>
          <a:xfrm>
            <a:off x="7438980" y="3624676"/>
            <a:ext cx="978408" cy="34057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780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9C8A30-588B-4BE8-9039-38BA2AE9D676}"/>
              </a:ext>
            </a:extLst>
          </p:cNvPr>
          <p:cNvSpPr txBox="1"/>
          <p:nvPr/>
        </p:nvSpPr>
        <p:spPr>
          <a:xfrm>
            <a:off x="1368804" y="1507273"/>
            <a:ext cx="945439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contact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school.ethics@doe.nj.gov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 to the School Ethics Commission’s website: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https://www.nj.gov/education/ethics/fds/index.shtml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726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EB2F16F-F0C5-C998-F092-81A922B43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5"/>
            <a:ext cx="12192000" cy="6343650"/>
          </a:xfrm>
          <a:prstGeom prst="rect">
            <a:avLst/>
          </a:prstGeom>
        </p:spPr>
      </p:pic>
      <p:sp>
        <p:nvSpPr>
          <p:cNvPr id="23" name="Arrow: Left 22">
            <a:extLst>
              <a:ext uri="{FF2B5EF4-FFF2-40B4-BE49-F238E27FC236}">
                <a16:creationId xmlns:a16="http://schemas.microsoft.com/office/drawing/2014/main" id="{E02BFE2F-D276-F476-CB41-6ED8F8FB9124}"/>
              </a:ext>
            </a:extLst>
          </p:cNvPr>
          <p:cNvSpPr/>
          <p:nvPr/>
        </p:nvSpPr>
        <p:spPr>
          <a:xfrm>
            <a:off x="6413664" y="3186684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5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A0D92AD-1C25-0FD7-FB1D-0BAFE45B2B61}"/>
              </a:ext>
            </a:extLst>
          </p:cNvPr>
          <p:cNvSpPr/>
          <p:nvPr/>
        </p:nvSpPr>
        <p:spPr>
          <a:xfrm>
            <a:off x="10379997" y="1089898"/>
            <a:ext cx="928363" cy="42850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0A4D5-1808-04A3-1D2A-132000243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5"/>
            <a:ext cx="12192000" cy="634365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496E203-68FD-888F-3D2A-B0942E8037F9}"/>
              </a:ext>
            </a:extLst>
          </p:cNvPr>
          <p:cNvSpPr/>
          <p:nvPr/>
        </p:nvSpPr>
        <p:spPr>
          <a:xfrm>
            <a:off x="10220771" y="2203099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6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populating your list, hit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“Saving” your list will result in the creation of PINs for each school official on your list, and the status of each school official’s filing will be noted as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Started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3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4EDCD1-C55E-69B0-7960-1E2D946E0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94" y="257175"/>
            <a:ext cx="11388807" cy="634365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9368905-4AE1-407F-F463-D262B072DAB4}"/>
              </a:ext>
            </a:extLst>
          </p:cNvPr>
          <p:cNvSpPr/>
          <p:nvPr/>
        </p:nvSpPr>
        <p:spPr>
          <a:xfrm>
            <a:off x="-441515" y="1796955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704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1755</Words>
  <Application>Microsoft Office PowerPoint</Application>
  <PresentationFormat>Widescreen</PresentationFormat>
  <Paragraphs>232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Corbel</vt:lpstr>
      <vt:lpstr>Times New Roman</vt:lpstr>
      <vt:lpstr>Basis</vt:lpstr>
      <vt:lpstr>School Ethics Commission  </vt:lpstr>
      <vt:lpstr>Populating the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Accessing and viewing Disclosure Statements</vt:lpstr>
      <vt:lpstr>PowerPoint Presentation</vt:lpstr>
      <vt:lpstr>PowerPoint Presentation</vt:lpstr>
      <vt:lpstr>Approving disclosure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RETURNING DISCLOSURE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Submitting disclosure statements ON BEHALF OF a school official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Ethics Commission</dc:title>
  <dc:creator>Whalen, Kathryn</dc:creator>
  <cp:lastModifiedBy>Pizzigoni, Jeannine</cp:lastModifiedBy>
  <cp:revision>182</cp:revision>
  <dcterms:created xsi:type="dcterms:W3CDTF">2021-03-15T15:22:58Z</dcterms:created>
  <dcterms:modified xsi:type="dcterms:W3CDTF">2025-01-10T14:02:03Z</dcterms:modified>
  <cp:contentStatus/>
</cp:coreProperties>
</file>